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9" r:id="rId3"/>
    <p:sldId id="281" r:id="rId4"/>
    <p:sldId id="257" r:id="rId5"/>
    <p:sldId id="283" r:id="rId6"/>
    <p:sldId id="290" r:id="rId7"/>
    <p:sldId id="291" r:id="rId8"/>
    <p:sldId id="265" r:id="rId9"/>
    <p:sldId id="271" r:id="rId10"/>
    <p:sldId id="266" r:id="rId11"/>
    <p:sldId id="274" r:id="rId12"/>
    <p:sldId id="288" r:id="rId13"/>
    <p:sldId id="28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ECFE"/>
    <a:srgbClr val="FFD4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13" autoAdjust="0"/>
    <p:restoredTop sz="94660"/>
  </p:normalViewPr>
  <p:slideViewPr>
    <p:cSldViewPr snapToGrid="0">
      <p:cViewPr varScale="1">
        <p:scale>
          <a:sx n="59" d="100"/>
          <a:sy n="59" d="100"/>
        </p:scale>
        <p:origin x="9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eg>
</file>

<file path=ppt/media/image12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23291-82C8-8D0A-6A5A-A8E26DA8D0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0AB3AA-CF6A-B1E6-F52C-F39709EDCD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91B54-066E-73CC-F1C8-261B2781E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CF453-127E-3046-19B5-9CDD6FED1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8C2D5-03E7-25CF-FD13-61F1D64A7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720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881A3-68C0-F2F8-2E97-526ED588B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5C4E2A-D4DB-6D31-6AEE-8BA962D48D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E9BE4-AC9A-06F0-B08F-858C04F28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65CD9-FE65-AE49-C69D-6C97F8542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3240D-8430-7A41-F182-5A5AE384F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7697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8E12ED-3547-F791-AE6D-DF55DCE4F2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7DC13-D7FE-1664-DB2A-CBBE37D1C8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6F9D6-7C4E-AC66-474A-E35169793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98416-0B8D-58ED-A07C-406694739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BA4DA-E39F-9783-AF4A-323BB28B0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260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1B95-41A2-1CAF-A09B-746F14CA4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31382-B6AD-2B20-BCB5-9FD96F8A3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46D4D-BC67-9F81-9451-D1678C11D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22D66-6CD1-3B3F-37F8-DF8223022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C62F2-CB82-6774-98B2-65BEF5CBF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5357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D7FE9-EF56-5D2E-E596-AD5A2BEEA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3EE7-701C-E5D7-9386-E5C7AF35F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578E5-7958-2D36-69E0-60DB187A2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AC8AB-1EB6-D17F-98EC-4756EE308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D3650-529A-FEA4-A7FC-4C577B501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793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1ABD9-0D36-608B-307E-1EFCDD112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02AF7-05D5-E297-F6C3-B441CE2015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34C46-71F8-0B6A-408A-D26BD224B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FB0216-055D-84AC-6AF1-0022E17B7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C2D215-BF24-6B2F-7F6E-F7376AA74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1795ED-5E64-A197-D58F-37EAC0ABA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559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A89FF-8115-94A3-9D4C-FBEAD3F9C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4CABDD-A318-6984-B29A-E5B6EC408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1D29BF-2885-7529-3832-A170C4115E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9E191B-D6A5-CC09-33F3-E74A27F7C9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93D340-843D-3228-D861-2B5EC5DDE4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35209C-2E62-7E92-8B1C-AB8784705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FAEB4D-0B90-6A15-E4B2-18F8825BB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2DDAC1-4B18-96CD-80FB-DDF92955F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70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DF5A2-DFBD-E60D-D521-86A970323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6485F9-C43E-B0AD-128A-037C850EC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79BD4B-BBD6-66AF-82C7-2A6CCC7E7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A59051-6160-0892-C6B2-3055BFA3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067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6E191B-D279-93AF-63EE-D0337290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D4DAA3-4AA6-64BE-0E50-9AD981AB7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84FDEA-A6D5-FBEB-01B1-A4EC94300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4036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DF686-FC6C-3780-EEDB-5703F0E4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0C4DD-BAB5-3932-E60B-476531789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BE99C-4512-6D2C-BE82-70EC9438E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509F69-1492-7E29-24C5-6212C3B86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E3500E-4E42-63B4-BC18-F257ECC0B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C86D7D-A4DA-A1A5-3632-4EF95BCC0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480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C6876-D66F-B0EF-D776-9D8B666D6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403733-32BE-9AD0-4909-1F3A0567AE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3647D-3627-3FB8-ACF9-EF5D1B0E68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194B2F-2F49-7E34-6237-20109BACF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C8B26-C36F-54EE-6964-E8EE42D9B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21A77F-5AC0-7570-A6CB-D027F52ED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876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BE6B9A-7076-D43D-ADAD-BA340A569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B34A4-962D-E808-56AB-46D274D38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29592-5AF7-335D-559F-3D17815820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67A5E-1865-4D6C-848D-CBFAE6BBCA20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62106-3454-29E5-F8E2-713C163941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76D27-1D3E-73DD-9E7B-6EE7F23DB7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6348B-7D7A-4F58-A57F-1D6E99046E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1945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356A34F-1120-25DB-B660-552663959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343" y="859564"/>
            <a:ext cx="10901680" cy="2128202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00"/>
                </a:solidFill>
                <a:effectLst>
                  <a:glow rad="127000">
                    <a:schemeClr val="bg2">
                      <a:lumMod val="10000"/>
                    </a:schemeClr>
                  </a:glow>
                </a:effectLst>
                <a:latin typeface="Algerian" panose="04020705040A02060702" pitchFamily="82" charset="0"/>
              </a:rPr>
              <a:t>Bike sharing project</a:t>
            </a:r>
            <a:endParaRPr lang="en-IN" sz="4800" dirty="0">
              <a:solidFill>
                <a:srgbClr val="FFFF00"/>
              </a:solidFill>
              <a:effectLst>
                <a:glow rad="127000">
                  <a:schemeClr val="bg2">
                    <a:lumMod val="10000"/>
                  </a:schemeClr>
                </a:glow>
              </a:effectLst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07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A93986-A9A2-DD1A-1283-5D1BBC639AD6}"/>
              </a:ext>
            </a:extLst>
          </p:cNvPr>
          <p:cNvSpPr txBox="1"/>
          <p:nvPr/>
        </p:nvSpPr>
        <p:spPr>
          <a:xfrm>
            <a:off x="3393440" y="12680"/>
            <a:ext cx="4663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lgerian" panose="04020705040A02060702" pitchFamily="82" charset="0"/>
              </a:rPr>
              <a:t>Heat map</a:t>
            </a:r>
            <a:endParaRPr lang="en-IN" sz="4400" dirty="0"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B9696D-C56C-AC84-3926-0435A2F682B8}"/>
              </a:ext>
            </a:extLst>
          </p:cNvPr>
          <p:cNvSpPr txBox="1"/>
          <p:nvPr/>
        </p:nvSpPr>
        <p:spPr>
          <a:xfrm>
            <a:off x="6249348" y="2621111"/>
            <a:ext cx="58270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Since the correlation between Cnt and Sum is 1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Bell MT" panose="020205030603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So they may be eliminated from the data set.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Bell MT" panose="020205030603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Therefore, as can be seen from the observation above, we obtained 1 sets of columns that were highly correlated.</a:t>
            </a:r>
            <a:endParaRPr lang="en-IN" sz="2400" dirty="0">
              <a:latin typeface="Bell MT" panose="020205030603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A90E5B-3232-A2EF-DE1C-D0EAC2A4C581}"/>
              </a:ext>
            </a:extLst>
          </p:cNvPr>
          <p:cNvSpPr txBox="1"/>
          <p:nvPr/>
        </p:nvSpPr>
        <p:spPr>
          <a:xfrm flipH="1">
            <a:off x="190272" y="782121"/>
            <a:ext cx="117902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Bell MT" panose="02020503060305020303" pitchFamily="18" charset="0"/>
              </a:rPr>
              <a:t>Correlation : dependence or association is any statistical relationship, where casual or not, between two random variables or bivariate data. With the help of correlation matrix, we can find interdependency between variables </a:t>
            </a:r>
            <a:endParaRPr lang="en-IN" sz="2400" dirty="0">
              <a:latin typeface="Bell MT" panose="020205030603050203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A131E6-8777-B597-C9F8-47277B4360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72" y="1982450"/>
            <a:ext cx="5752382" cy="481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94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7F08E7-E1F8-70AE-6D1A-7CD60F2E1F5C}"/>
              </a:ext>
            </a:extLst>
          </p:cNvPr>
          <p:cNvSpPr txBox="1"/>
          <p:nvPr/>
        </p:nvSpPr>
        <p:spPr>
          <a:xfrm>
            <a:off x="3348031" y="0"/>
            <a:ext cx="92746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lgerian" panose="04020705040A02060702" pitchFamily="82" charset="0"/>
              </a:rPr>
              <a:t>Pair Plot Graph</a:t>
            </a:r>
            <a:endParaRPr lang="en-IN" sz="4400" dirty="0">
              <a:latin typeface="Algerian" panose="04020705040A02060702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70177B-326B-FC45-1116-3A78F646E3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20" y="1016000"/>
            <a:ext cx="11846560" cy="560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016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6EE602-F7C3-AA9F-6A84-D495EF52F48A}"/>
              </a:ext>
            </a:extLst>
          </p:cNvPr>
          <p:cNvSpPr txBox="1"/>
          <p:nvPr/>
        </p:nvSpPr>
        <p:spPr>
          <a:xfrm>
            <a:off x="1030147" y="145751"/>
            <a:ext cx="1173672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lgerian" panose="04020705040A02060702" pitchFamily="82" charset="0"/>
              </a:rPr>
              <a:t>Model Deployment Using Streamlit</a:t>
            </a:r>
            <a:endParaRPr lang="en-IN" sz="4400" dirty="0">
              <a:latin typeface="Algerian" panose="04020705040A02060702" pitchFamily="82" charset="0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EDB5B3-935E-4083-DADC-18F45FE207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71" y="1192191"/>
            <a:ext cx="11399520" cy="532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13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D091CA-2844-BC72-34C2-619A7F64A1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08" r="980" b="18851"/>
          <a:stretch/>
        </p:blipFill>
        <p:spPr>
          <a:xfrm>
            <a:off x="0" y="0"/>
            <a:ext cx="122131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8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B64146-4A17-C3FE-3D50-84D06BE859AC}"/>
              </a:ext>
            </a:extLst>
          </p:cNvPr>
          <p:cNvSpPr txBox="1"/>
          <p:nvPr/>
        </p:nvSpPr>
        <p:spPr>
          <a:xfrm>
            <a:off x="294640" y="0"/>
            <a:ext cx="617728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Algerian" panose="04020705040A02060702" pitchFamily="82" charset="0"/>
              </a:rPr>
              <a:t>Teammates 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Bell MT" panose="02020503060305020303" pitchFamily="18" charset="0"/>
              </a:rPr>
              <a:t>Ashitosh Arjun Adsule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Bell MT" panose="02020503060305020303" pitchFamily="18" charset="0"/>
              </a:rPr>
              <a:t>Bharamagouda J Malashetti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Bell MT" panose="02020503060305020303" pitchFamily="18" charset="0"/>
              </a:rPr>
              <a:t>Kamlesh Sanjay Patil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Bell MT" panose="02020503060305020303" pitchFamily="18" charset="0"/>
              </a:rPr>
              <a:t>Kapil Pandurang Mane Deshmukh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Bell MT" panose="02020503060305020303" pitchFamily="18" charset="0"/>
              </a:rPr>
              <a:t>Karthik B 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Bell MT" panose="02020503060305020303" pitchFamily="18" charset="0"/>
              </a:rPr>
              <a:t>Nikhil Patil H 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Bell MT" panose="02020503060305020303" pitchFamily="18" charset="0"/>
              </a:rPr>
              <a:t>Niranjan K 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Bell MT" panose="02020503060305020303" pitchFamily="18" charset="0"/>
              </a:rPr>
              <a:t>Pavan Kumar 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B23047-F333-E50F-EAE2-0FF3DA19EFEF}"/>
              </a:ext>
            </a:extLst>
          </p:cNvPr>
          <p:cNvSpPr txBox="1"/>
          <p:nvPr/>
        </p:nvSpPr>
        <p:spPr>
          <a:xfrm>
            <a:off x="8402320" y="1717655"/>
            <a:ext cx="6096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Algerian" panose="04020705040A02060702" pitchFamily="82" charset="0"/>
              </a:rPr>
              <a:t>Mentor’s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Bell MT" panose="02020503060305020303" pitchFamily="18" charset="0"/>
              </a:rPr>
              <a:t>Saurabh Singh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  <a:latin typeface="Bell MT" panose="02020503060305020303" pitchFamily="18" charset="0"/>
              </a:rPr>
              <a:t>Natarajan Senguttuvan</a:t>
            </a:r>
          </a:p>
        </p:txBody>
      </p:sp>
    </p:spTree>
    <p:extLst>
      <p:ext uri="{BB962C8B-B14F-4D97-AF65-F5344CB8AC3E}">
        <p14:creationId xmlns:p14="http://schemas.microsoft.com/office/powerpoint/2010/main" val="63162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6FA95-83BE-6E08-71CF-C5FAB37DC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lgerian" panose="04020705040A02060702" pitchFamily="82" charset="0"/>
              </a:rPr>
              <a:t>Problem statement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BC1CD-CA6F-166A-0D0D-959DAAF8C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7440"/>
            <a:ext cx="10515600" cy="4967923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latin typeface="Bell MT" panose="02020503060305020303" pitchFamily="18" charset="0"/>
              </a:rPr>
              <a:t>To build a superior model to predict the number of bicycles that can be rented with availability to data.</a:t>
            </a: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latin typeface="Bell MT" panose="02020503060305020303" pitchFamily="18" charset="0"/>
              </a:rPr>
              <a:t>To predict bike count.</a:t>
            </a: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IN" sz="3200" dirty="0">
                <a:latin typeface="Bell MT" panose="02020503060305020303" pitchFamily="18" charset="0"/>
              </a:rPr>
              <a:t>The variables are significant in predicting the demand for shared bikes.</a:t>
            </a:r>
            <a:endParaRPr lang="en-US" sz="3200" dirty="0">
              <a:latin typeface="Bell MT" panose="02020503060305020303" pitchFamily="18" charset="0"/>
            </a:endParaRP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latin typeface="Bell MT" panose="02020503060305020303" pitchFamily="18" charset="0"/>
              </a:rPr>
              <a:t>To learn how real time data is represented in datasets.</a:t>
            </a: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latin typeface="Bell MT" panose="02020503060305020303" pitchFamily="18" charset="0"/>
              </a:rPr>
              <a:t>To understand how to pre-process. Such data.</a:t>
            </a: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latin typeface="Bell MT" panose="02020503060305020303" pitchFamily="18" charset="0"/>
              </a:rPr>
              <a:t>To study comparison of results achieved by various machine learning techniques.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15536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FBDAC-50CF-9017-48D6-59A305088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1726" y="0"/>
            <a:ext cx="6477000" cy="1325563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Dataset description </a:t>
            </a:r>
            <a:endParaRPr lang="en-IN" dirty="0">
              <a:latin typeface="Algerian" panose="04020705040A02060702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D60F96-183A-098D-40C1-AEC3DEACD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84" y="2437039"/>
            <a:ext cx="1885950" cy="3943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FF2E6A-3CEF-AE5F-D0FD-7068421AC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2380" y="2421395"/>
            <a:ext cx="4442150" cy="39589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CC3A28-DF6C-D2A2-A8C8-8F0DA1D443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9507" y="2423128"/>
            <a:ext cx="3716609" cy="39711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EFAA46-4B7C-30DE-DBFA-2B0C607E2661}"/>
              </a:ext>
            </a:extLst>
          </p:cNvPr>
          <p:cNvSpPr txBox="1"/>
          <p:nvPr/>
        </p:nvSpPr>
        <p:spPr>
          <a:xfrm>
            <a:off x="0" y="1590398"/>
            <a:ext cx="3100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Bell MT" panose="02020503060305020303" pitchFamily="18" charset="0"/>
              </a:rPr>
              <a:t>There is no null values in the dataset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229E2C-654C-C566-E583-A7299DE73444}"/>
              </a:ext>
            </a:extLst>
          </p:cNvPr>
          <p:cNvSpPr txBox="1"/>
          <p:nvPr/>
        </p:nvSpPr>
        <p:spPr>
          <a:xfrm>
            <a:off x="4152122" y="1759675"/>
            <a:ext cx="349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/>
              <a:t>Data information</a:t>
            </a:r>
            <a:endParaRPr lang="en-IN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3486E6-D082-C051-5BBB-07CFC925034D}"/>
              </a:ext>
            </a:extLst>
          </p:cNvPr>
          <p:cNvSpPr txBox="1"/>
          <p:nvPr/>
        </p:nvSpPr>
        <p:spPr>
          <a:xfrm>
            <a:off x="8444204" y="1651953"/>
            <a:ext cx="360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/>
              <a:t>There is no duplicate values in the dataset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161634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4B23113-E78E-2906-4AAE-F256F25922C6}"/>
              </a:ext>
            </a:extLst>
          </p:cNvPr>
          <p:cNvGrpSpPr/>
          <p:nvPr/>
        </p:nvGrpSpPr>
        <p:grpSpPr>
          <a:xfrm>
            <a:off x="324091" y="1250066"/>
            <a:ext cx="11773383" cy="5441539"/>
            <a:chOff x="335666" y="914400"/>
            <a:chExt cx="11761808" cy="5777206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2493BAF-137A-489D-7477-29F8DBEC8364}"/>
                </a:ext>
              </a:extLst>
            </p:cNvPr>
            <p:cNvGrpSpPr/>
            <p:nvPr/>
          </p:nvGrpSpPr>
          <p:grpSpPr>
            <a:xfrm>
              <a:off x="335666" y="914400"/>
              <a:ext cx="11761808" cy="5286736"/>
              <a:chOff x="94526" y="445624"/>
              <a:chExt cx="12097474" cy="5544273"/>
            </a:xfrm>
          </p:grpSpPr>
          <p:sp>
            <p:nvSpPr>
              <p:cNvPr id="19" name="Arrow: Right 18">
                <a:extLst>
                  <a:ext uri="{FF2B5EF4-FFF2-40B4-BE49-F238E27FC236}">
                    <a16:creationId xmlns:a16="http://schemas.microsoft.com/office/drawing/2014/main" id="{FCC324C1-5BAF-38BD-936F-FC02022CC483}"/>
                  </a:ext>
                </a:extLst>
              </p:cNvPr>
              <p:cNvSpPr/>
              <p:nvPr/>
            </p:nvSpPr>
            <p:spPr>
              <a:xfrm>
                <a:off x="2050645" y="3429000"/>
                <a:ext cx="515077" cy="231494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75D761D-5DE3-23B7-3F21-67947772F062}"/>
                  </a:ext>
                </a:extLst>
              </p:cNvPr>
              <p:cNvGrpSpPr/>
              <p:nvPr/>
            </p:nvGrpSpPr>
            <p:grpSpPr>
              <a:xfrm>
                <a:off x="94526" y="445624"/>
                <a:ext cx="12097474" cy="5544273"/>
                <a:chOff x="94526" y="445624"/>
                <a:chExt cx="12097474" cy="5544273"/>
              </a:xfrm>
            </p:grpSpPr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46E1BDB9-DA6A-B991-E0EC-72BCACB4DC27}"/>
                    </a:ext>
                  </a:extLst>
                </p:cNvPr>
                <p:cNvSpPr/>
                <p:nvPr/>
              </p:nvSpPr>
              <p:spPr>
                <a:xfrm>
                  <a:off x="10274462" y="2263335"/>
                  <a:ext cx="1917538" cy="1556311"/>
                </a:xfrm>
                <a:prstGeom prst="round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Predict value for test data</a:t>
                  </a:r>
                  <a:endParaRPr lang="en-IN" sz="2000" dirty="0"/>
                </a:p>
              </p:txBody>
            </p:sp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16888B68-3728-48C6-D458-73CAA615E9C3}"/>
                    </a:ext>
                  </a:extLst>
                </p:cNvPr>
                <p:cNvSpPr/>
                <p:nvPr/>
              </p:nvSpPr>
              <p:spPr>
                <a:xfrm>
                  <a:off x="7764685" y="2323859"/>
                  <a:ext cx="1917538" cy="1556311"/>
                </a:xfrm>
                <a:prstGeom prst="round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Validate the model</a:t>
                  </a:r>
                  <a:endParaRPr lang="en-IN" sz="2000" dirty="0"/>
                </a:p>
              </p:txBody>
            </p:sp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33446B8B-7BD1-3D82-87FD-5A12274B3A55}"/>
                    </a:ext>
                  </a:extLst>
                </p:cNvPr>
                <p:cNvSpPr/>
                <p:nvPr/>
              </p:nvSpPr>
              <p:spPr>
                <a:xfrm>
                  <a:off x="5245261" y="2263335"/>
                  <a:ext cx="1917538" cy="1556311"/>
                </a:xfrm>
                <a:prstGeom prst="round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Building a prediction model</a:t>
                  </a:r>
                  <a:endParaRPr lang="en-IN" sz="2000" dirty="0"/>
                </a:p>
              </p:txBody>
            </p:sp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54A26215-7256-D1BB-7606-C78A2F8EC57E}"/>
                    </a:ext>
                  </a:extLst>
                </p:cNvPr>
                <p:cNvSpPr/>
                <p:nvPr/>
              </p:nvSpPr>
              <p:spPr>
                <a:xfrm>
                  <a:off x="94526" y="2323860"/>
                  <a:ext cx="1917538" cy="1556311"/>
                </a:xfrm>
                <a:prstGeom prst="round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Fetch and analyze data</a:t>
                  </a:r>
                  <a:endParaRPr lang="en-IN" sz="2000" dirty="0"/>
                </a:p>
              </p:txBody>
            </p: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1AB6CAE2-2636-2BDD-0A73-B6F01455CDE0}"/>
                    </a:ext>
                  </a:extLst>
                </p:cNvPr>
                <p:cNvGrpSpPr/>
                <p:nvPr/>
              </p:nvGrpSpPr>
              <p:grpSpPr>
                <a:xfrm>
                  <a:off x="2627454" y="445624"/>
                  <a:ext cx="2048719" cy="5544273"/>
                  <a:chOff x="2604303" y="656863"/>
                  <a:chExt cx="2048719" cy="5544273"/>
                </a:xfrm>
              </p:grpSpPr>
              <p:sp>
                <p:nvSpPr>
                  <p:cNvPr id="3" name="Rectangle: Rounded Corners 2">
                    <a:extLst>
                      <a:ext uri="{FF2B5EF4-FFF2-40B4-BE49-F238E27FC236}">
                        <a16:creationId xmlns:a16="http://schemas.microsoft.com/office/drawing/2014/main" id="{9489CC0C-3441-4DF0-3E5A-02D7A2BAA49E}"/>
                      </a:ext>
                    </a:extLst>
                  </p:cNvPr>
                  <p:cNvSpPr/>
                  <p:nvPr/>
                </p:nvSpPr>
                <p:spPr>
                  <a:xfrm>
                    <a:off x="2604303" y="656863"/>
                    <a:ext cx="2048719" cy="5544273"/>
                  </a:xfrm>
                  <a:prstGeom prst="roundRect">
                    <a:avLst/>
                  </a:prstGeom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5" name="Rectangle: Rounded Corners 4">
                    <a:extLst>
                      <a:ext uri="{FF2B5EF4-FFF2-40B4-BE49-F238E27FC236}">
                        <a16:creationId xmlns:a16="http://schemas.microsoft.com/office/drawing/2014/main" id="{0FA43AB2-761D-A037-FE4A-73D990D4E2E4}"/>
                      </a:ext>
                    </a:extLst>
                  </p:cNvPr>
                  <p:cNvSpPr/>
                  <p:nvPr/>
                </p:nvSpPr>
                <p:spPr>
                  <a:xfrm>
                    <a:off x="2812647" y="961425"/>
                    <a:ext cx="1632030" cy="913674"/>
                  </a:xfrm>
                  <a:prstGeom prst="roundRect">
                    <a:avLst/>
                  </a:prstGeom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/>
                      <a:t>Clean data</a:t>
                    </a:r>
                    <a:endParaRPr lang="en-IN" sz="2000" dirty="0"/>
                  </a:p>
                </p:txBody>
              </p:sp>
              <p:sp>
                <p:nvSpPr>
                  <p:cNvPr id="15" name="Rectangle: Rounded Corners 14">
                    <a:extLst>
                      <a:ext uri="{FF2B5EF4-FFF2-40B4-BE49-F238E27FC236}">
                        <a16:creationId xmlns:a16="http://schemas.microsoft.com/office/drawing/2014/main" id="{FA69E594-D204-B090-0FE8-E32C89631398}"/>
                      </a:ext>
                    </a:extLst>
                  </p:cNvPr>
                  <p:cNvSpPr/>
                  <p:nvPr/>
                </p:nvSpPr>
                <p:spPr>
                  <a:xfrm>
                    <a:off x="2843511" y="2277744"/>
                    <a:ext cx="1632030" cy="913674"/>
                  </a:xfrm>
                  <a:prstGeom prst="roundRect">
                    <a:avLst/>
                  </a:prstGeom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/>
                      <a:t>Remove missing data</a:t>
                    </a:r>
                    <a:endParaRPr lang="en-IN" sz="2000" dirty="0"/>
                  </a:p>
                </p:txBody>
              </p:sp>
              <p:sp>
                <p:nvSpPr>
                  <p:cNvPr id="16" name="Rectangle: Rounded Corners 15">
                    <a:extLst>
                      <a:ext uri="{FF2B5EF4-FFF2-40B4-BE49-F238E27FC236}">
                        <a16:creationId xmlns:a16="http://schemas.microsoft.com/office/drawing/2014/main" id="{6D7B36E4-19D9-DEAB-855A-38BF856E1B6F}"/>
                      </a:ext>
                    </a:extLst>
                  </p:cNvPr>
                  <p:cNvSpPr/>
                  <p:nvPr/>
                </p:nvSpPr>
                <p:spPr>
                  <a:xfrm>
                    <a:off x="2812647" y="3611549"/>
                    <a:ext cx="1632030" cy="913674"/>
                  </a:xfrm>
                  <a:prstGeom prst="roundRect">
                    <a:avLst/>
                  </a:prstGeom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/>
                      <a:t>Partition data</a:t>
                    </a:r>
                    <a:endParaRPr lang="en-IN" sz="2000" dirty="0"/>
                  </a:p>
                </p:txBody>
              </p:sp>
              <p:sp>
                <p:nvSpPr>
                  <p:cNvPr id="17" name="Rectangle: Rounded Corners 16">
                    <a:extLst>
                      <a:ext uri="{FF2B5EF4-FFF2-40B4-BE49-F238E27FC236}">
                        <a16:creationId xmlns:a16="http://schemas.microsoft.com/office/drawing/2014/main" id="{F04F5773-6D8D-6863-C06A-FC3A143E9645}"/>
                      </a:ext>
                    </a:extLst>
                  </p:cNvPr>
                  <p:cNvSpPr/>
                  <p:nvPr/>
                </p:nvSpPr>
                <p:spPr>
                  <a:xfrm>
                    <a:off x="2805894" y="4867278"/>
                    <a:ext cx="1632030" cy="913674"/>
                  </a:xfrm>
                  <a:prstGeom prst="roundRect">
                    <a:avLst/>
                  </a:prstGeom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/>
                      <a:t>Create new factors</a:t>
                    </a:r>
                    <a:endParaRPr lang="en-IN" sz="2000" dirty="0"/>
                  </a:p>
                </p:txBody>
              </p:sp>
            </p:grpSp>
            <p:sp>
              <p:nvSpPr>
                <p:cNvPr id="18" name="Arrow: Right 17">
                  <a:extLst>
                    <a:ext uri="{FF2B5EF4-FFF2-40B4-BE49-F238E27FC236}">
                      <a16:creationId xmlns:a16="http://schemas.microsoft.com/office/drawing/2014/main" id="{2B8F82AF-C0D8-3B2D-A37A-A3A5D0E711B9}"/>
                    </a:ext>
                  </a:extLst>
                </p:cNvPr>
                <p:cNvSpPr/>
                <p:nvPr/>
              </p:nvSpPr>
              <p:spPr>
                <a:xfrm>
                  <a:off x="2012064" y="2639028"/>
                  <a:ext cx="515077" cy="23149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0" name="Arrow: Right 19">
                  <a:extLst>
                    <a:ext uri="{FF2B5EF4-FFF2-40B4-BE49-F238E27FC236}">
                      <a16:creationId xmlns:a16="http://schemas.microsoft.com/office/drawing/2014/main" id="{D5E138F3-ABEE-816C-71E4-373827888D6D}"/>
                    </a:ext>
                  </a:extLst>
                </p:cNvPr>
                <p:cNvSpPr/>
                <p:nvPr/>
              </p:nvSpPr>
              <p:spPr>
                <a:xfrm>
                  <a:off x="9682223" y="2986267"/>
                  <a:ext cx="515077" cy="23149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1" name="Arrow: Right 20">
                  <a:extLst>
                    <a:ext uri="{FF2B5EF4-FFF2-40B4-BE49-F238E27FC236}">
                      <a16:creationId xmlns:a16="http://schemas.microsoft.com/office/drawing/2014/main" id="{09648BBF-BA4F-D229-55A6-DB3F2F3E2D72}"/>
                    </a:ext>
                  </a:extLst>
                </p:cNvPr>
                <p:cNvSpPr/>
                <p:nvPr/>
              </p:nvSpPr>
              <p:spPr>
                <a:xfrm>
                  <a:off x="7187876" y="2925743"/>
                  <a:ext cx="515077" cy="23149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2" name="Arrow: Right 21">
                  <a:extLst>
                    <a:ext uri="{FF2B5EF4-FFF2-40B4-BE49-F238E27FC236}">
                      <a16:creationId xmlns:a16="http://schemas.microsoft.com/office/drawing/2014/main" id="{C9FC4622-7DA8-F35C-EF3B-69E215831EC8}"/>
                    </a:ext>
                  </a:extLst>
                </p:cNvPr>
                <p:cNvSpPr/>
                <p:nvPr/>
              </p:nvSpPr>
              <p:spPr>
                <a:xfrm>
                  <a:off x="4705107" y="2907175"/>
                  <a:ext cx="515077" cy="23149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781ADD9-146D-4778-DE58-0CA63D2F9A62}"/>
                </a:ext>
              </a:extLst>
            </p:cNvPr>
            <p:cNvSpPr txBox="1"/>
            <p:nvPr/>
          </p:nvSpPr>
          <p:spPr>
            <a:xfrm>
              <a:off x="2798313" y="6291496"/>
              <a:ext cx="21175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Preprocessing</a:t>
              </a:r>
              <a:endParaRPr lang="en-IN" sz="2000" b="1" dirty="0"/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E9AB6EEB-4EC0-A987-5674-97A0B03D1A7A}"/>
              </a:ext>
            </a:extLst>
          </p:cNvPr>
          <p:cNvSpPr txBox="1">
            <a:spLocks/>
          </p:cNvSpPr>
          <p:nvPr/>
        </p:nvSpPr>
        <p:spPr>
          <a:xfrm>
            <a:off x="648790" y="2677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Algerian" panose="04020705040A02060702" pitchFamily="82" charset="0"/>
              </a:rPr>
              <a:t>Proposed methodology</a:t>
            </a:r>
            <a:endParaRPr lang="en-IN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72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4DE3E2-C507-8614-D845-8C10B7EF8C6E}"/>
              </a:ext>
            </a:extLst>
          </p:cNvPr>
          <p:cNvSpPr txBox="1"/>
          <p:nvPr/>
        </p:nvSpPr>
        <p:spPr>
          <a:xfrm>
            <a:off x="965200" y="365760"/>
            <a:ext cx="106273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lgerian" panose="04020705040A02060702" pitchFamily="82" charset="0"/>
              </a:rPr>
              <a:t>CHALLENGES  WE FACED ON THIS PROJECT</a:t>
            </a:r>
            <a:endParaRPr lang="en-IN" sz="4000" dirty="0"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29FF97-7FE7-F207-718A-70C645E852B3}"/>
              </a:ext>
            </a:extLst>
          </p:cNvPr>
          <p:cNvSpPr txBox="1"/>
          <p:nvPr/>
        </p:nvSpPr>
        <p:spPr>
          <a:xfrm>
            <a:off x="1036320" y="1889760"/>
            <a:ext cx="105562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>
                <a:latin typeface="Bell MT" panose="02020503060305020303" pitchFamily="18" charset="0"/>
              </a:rPr>
              <a:t>We need to remove  the unwanted features in the file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>
                <a:latin typeface="Bell MT" panose="02020503060305020303" pitchFamily="18" charset="0"/>
              </a:rPr>
              <a:t>Instant is likely to the index number and date is splitted into day, month and year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>
                <a:latin typeface="Bell MT" panose="02020503060305020303" pitchFamily="18" charset="0"/>
              </a:rPr>
              <a:t>We checking  for the casual,registered features  over the cnt target  variable (cnt=casual+registered)</a:t>
            </a:r>
            <a:endParaRPr lang="en-IN" sz="32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445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89E6E0-2ABA-5359-996F-3DB398165B32}"/>
              </a:ext>
            </a:extLst>
          </p:cNvPr>
          <p:cNvSpPr txBox="1"/>
          <p:nvPr/>
        </p:nvSpPr>
        <p:spPr>
          <a:xfrm>
            <a:off x="345440" y="435372"/>
            <a:ext cx="11694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lgerian" panose="04020705040A02060702" pitchFamily="82" charset="0"/>
              </a:rPr>
              <a:t>Challenges we faced &amp; methods we used to overcome</a:t>
            </a:r>
            <a:endParaRPr lang="en-IN" sz="3200" dirty="0"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EA065A-BF30-5080-4233-370457232AEA}"/>
              </a:ext>
            </a:extLst>
          </p:cNvPr>
          <p:cNvSpPr txBox="1"/>
          <p:nvPr/>
        </p:nvSpPr>
        <p:spPr>
          <a:xfrm>
            <a:off x="436880" y="1463040"/>
            <a:ext cx="1131824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We check the Outliers in the each features over the target variable using the Barplot and Boxplot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We plot the pairplot and correlation(Heat map) on the all the numeric data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In the Heat map temp and atemp are highly correlated,so that we select the any one of them based on VIF.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We used the Training  and Testing for splitting the Data and we also ueses the MinMaxScaler to scalinig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In the Model Building on Trained data using the LinearRegression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The below points are used in the Multilinearregression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Bell MT" panose="02020503060305020303" pitchFamily="18" charset="0"/>
              </a:rPr>
              <a:t>Model validation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Bell MT" panose="02020503060305020303" pitchFamily="18" charset="0"/>
              </a:rPr>
              <a:t>Validating the assumption  of the Linear Regression Model are: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Bell MT" panose="02020503060305020303" pitchFamily="18" charset="0"/>
              </a:rPr>
              <a:t>Linear Relationship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Bell MT" panose="02020503060305020303" pitchFamily="18" charset="0"/>
              </a:rPr>
              <a:t>Homoscedasticity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Bell MT" panose="02020503060305020303" pitchFamily="18" charset="0"/>
              </a:rPr>
              <a:t>Abesnce of Multicollinearity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Bell MT" panose="02020503060305020303" pitchFamily="18" charset="0"/>
              </a:rPr>
              <a:t>Independence of residuals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Normality of Errors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We uses the Streamlit for Deploying the model       </a:t>
            </a:r>
          </a:p>
          <a:p>
            <a:endParaRPr lang="en-US" dirty="0">
              <a:latin typeface="Bell MT" panose="020205030603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Bell MT" panose="020205030603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25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DBFDE3C-2B32-A4A5-69B7-29B9B5107D6D}"/>
              </a:ext>
            </a:extLst>
          </p:cNvPr>
          <p:cNvSpPr txBox="1"/>
          <p:nvPr/>
        </p:nvSpPr>
        <p:spPr>
          <a:xfrm>
            <a:off x="326570" y="4467186"/>
            <a:ext cx="118654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Bell MT" panose="02020503060305020303" pitchFamily="18" charset="0"/>
              </a:rPr>
              <a:t>Observation : features in the training data are a lot different in terms of variance and mean.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Bell MT" panose="02020503060305020303" pitchFamily="18" charset="0"/>
              </a:rPr>
              <a:t>There are outliers expected in “holiday” columns as the values till 50% are 0.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Bell MT" panose="02020503060305020303" pitchFamily="18" charset="0"/>
              </a:rPr>
              <a:t>The instant, hum, windspeed, casual, registered   columns also has a huge difference between 75% values and the max. there is a chance of getting outliers here.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FBE11E0-572D-CBBF-67A7-BA134389F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8179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FC93883-1524-ADD6-C3C2-6E39AF6572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570" y="545708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F08E4A-B37B-7BB2-4FD2-97DE52524B9F}"/>
              </a:ext>
            </a:extLst>
          </p:cNvPr>
          <p:cNvSpPr txBox="1"/>
          <p:nvPr/>
        </p:nvSpPr>
        <p:spPr>
          <a:xfrm>
            <a:off x="3393440" y="12680"/>
            <a:ext cx="4663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lgerian" panose="04020705040A02060702" pitchFamily="82" charset="0"/>
              </a:rPr>
              <a:t>Data Describe</a:t>
            </a:r>
            <a:endParaRPr lang="en-IN" sz="4400" dirty="0">
              <a:latin typeface="Algerian" panose="04020705040A02060702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62570D-172C-2522-E68B-229322A06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5" y="952500"/>
            <a:ext cx="11934825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847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8C7046-E089-C83E-36E8-E198F12FCE48}"/>
              </a:ext>
            </a:extLst>
          </p:cNvPr>
          <p:cNvSpPr txBox="1"/>
          <p:nvPr/>
        </p:nvSpPr>
        <p:spPr>
          <a:xfrm>
            <a:off x="7891210" y="1570350"/>
            <a:ext cx="4540897" cy="3717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latin typeface="Bell MT" panose="02020503060305020303" pitchFamily="18" charset="0"/>
              </a:rPr>
              <a:t>Here we are finding outliers in all the features.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latin typeface="Bell MT" panose="02020503060305020303" pitchFamily="18" charset="0"/>
              </a:rPr>
              <a:t>So we concentrate on handling the outliers</a:t>
            </a:r>
            <a:r>
              <a:rPr lang="en-US" sz="3200" dirty="0"/>
              <a:t>.</a:t>
            </a:r>
            <a:endParaRPr lang="en-IN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2258A2-E752-990D-FEBE-CB864C0F8A50}"/>
              </a:ext>
            </a:extLst>
          </p:cNvPr>
          <p:cNvSpPr txBox="1"/>
          <p:nvPr/>
        </p:nvSpPr>
        <p:spPr>
          <a:xfrm>
            <a:off x="3515419" y="0"/>
            <a:ext cx="48985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lgerian" panose="04020705040A02060702" pitchFamily="82" charset="0"/>
              </a:rPr>
              <a:t>Box plot graph</a:t>
            </a:r>
            <a:endParaRPr lang="en-IN" sz="4400" dirty="0">
              <a:latin typeface="Algerian" panose="04020705040A02060702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D2DFE9-37B0-27D8-D922-932EF08D74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50" y="851896"/>
            <a:ext cx="7154092" cy="551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533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1514</TotalTime>
  <Words>522</Words>
  <Application>Microsoft Office PowerPoint</Application>
  <PresentationFormat>Widescreen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Algerian</vt:lpstr>
      <vt:lpstr>Arial</vt:lpstr>
      <vt:lpstr>Bell MT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Problem statement</vt:lpstr>
      <vt:lpstr>Dataset description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</dc:title>
  <dc:creator>Karthik B R</dc:creator>
  <cp:lastModifiedBy>Bharamgouda j m</cp:lastModifiedBy>
  <cp:revision>58</cp:revision>
  <dcterms:created xsi:type="dcterms:W3CDTF">2023-05-13T14:41:54Z</dcterms:created>
  <dcterms:modified xsi:type="dcterms:W3CDTF">2023-05-18T15:42:43Z</dcterms:modified>
</cp:coreProperties>
</file>

<file path=docProps/thumbnail.jpeg>
</file>